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4B40B-4CB7-42CF-A9CC-E658303F394A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16EA-510D-4652-A719-9A1D87EEAA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94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4B40B-4CB7-42CF-A9CC-E658303F394A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16EA-510D-4652-A719-9A1D87EEAA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205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4B40B-4CB7-42CF-A9CC-E658303F394A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16EA-510D-4652-A719-9A1D87EEAA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09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4B40B-4CB7-42CF-A9CC-E658303F394A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16EA-510D-4652-A719-9A1D87EEAA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562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4B40B-4CB7-42CF-A9CC-E658303F394A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16EA-510D-4652-A719-9A1D87EEAA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19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4B40B-4CB7-42CF-A9CC-E658303F394A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16EA-510D-4652-A719-9A1D87EEAA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81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4B40B-4CB7-42CF-A9CC-E658303F394A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16EA-510D-4652-A719-9A1D87EEAA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96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4B40B-4CB7-42CF-A9CC-E658303F394A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16EA-510D-4652-A719-9A1D87EEAA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894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4B40B-4CB7-42CF-A9CC-E658303F394A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16EA-510D-4652-A719-9A1D87EEAA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9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4B40B-4CB7-42CF-A9CC-E658303F394A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16EA-510D-4652-A719-9A1D87EEAA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425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4B40B-4CB7-42CF-A9CC-E658303F394A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D16EA-510D-4652-A719-9A1D87EEAA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545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4B40B-4CB7-42CF-A9CC-E658303F394A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D16EA-510D-4652-A719-9A1D87EEAA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89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08173" y="1169778"/>
            <a:ext cx="2158314" cy="8649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Policy in line with constitution.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Relationships to community and wider environment.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Organisational development and support.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3654" y="2636114"/>
            <a:ext cx="1383957" cy="7249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WAC Chair/Vice Chair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999819" y="2636114"/>
            <a:ext cx="1383957" cy="7249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WAC Treasurer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03654" y="3748222"/>
            <a:ext cx="1383957" cy="7249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Office Manager/Centre Coordinator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03655" y="4769713"/>
            <a:ext cx="922638" cy="5436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Hall Hire</a:t>
            </a:r>
            <a:br>
              <a:rPr lang="en-GB" sz="1050" dirty="0">
                <a:solidFill>
                  <a:schemeClr val="tx1"/>
                </a:solidFill>
              </a:rPr>
            </a:br>
            <a:r>
              <a:rPr lang="en-GB" sz="1050" dirty="0">
                <a:solidFill>
                  <a:schemeClr val="tx1"/>
                </a:solidFill>
              </a:rPr>
              <a:t>Manager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400433" y="4769713"/>
            <a:ext cx="922638" cy="5436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Morning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</a:rPr>
              <a:t>Cleaner/Caretaker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454875" y="4769713"/>
            <a:ext cx="922638" cy="5436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Reception</a:t>
            </a:r>
          </a:p>
          <a:p>
            <a:pPr algn="ctr"/>
            <a:r>
              <a:rPr lang="en-GB" sz="1050" dirty="0" err="1">
                <a:solidFill>
                  <a:schemeClr val="tx1"/>
                </a:solidFill>
              </a:rPr>
              <a:t>Vols</a:t>
            </a:r>
            <a:r>
              <a:rPr lang="en-GB" sz="1050" dirty="0">
                <a:solidFill>
                  <a:schemeClr val="tx1"/>
                </a:solidFill>
              </a:rPr>
              <a:t> + other relevant </a:t>
            </a:r>
            <a:r>
              <a:rPr lang="en-GB" sz="1050" dirty="0" err="1">
                <a:solidFill>
                  <a:schemeClr val="tx1"/>
                </a:solidFill>
              </a:rPr>
              <a:t>vols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03655" y="5659401"/>
            <a:ext cx="922638" cy="5436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Caretakers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400433" y="5659401"/>
            <a:ext cx="922638" cy="5436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Caretaking or Related</a:t>
            </a:r>
            <a:r>
              <a:rPr lang="en-GB" sz="1050" dirty="0">
                <a:solidFill>
                  <a:srgbClr val="FF0000"/>
                </a:solidFill>
              </a:rPr>
              <a:t> </a:t>
            </a:r>
            <a:r>
              <a:rPr lang="en-GB" sz="1050" dirty="0">
                <a:solidFill>
                  <a:schemeClr val="tx1"/>
                </a:solidFill>
              </a:rPr>
              <a:t>Volunteers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999818" y="3748222"/>
            <a:ext cx="1383957" cy="7249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Finance Worker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654855" y="4769713"/>
            <a:ext cx="897156" cy="5436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Contractors re Building &amp;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I</a:t>
            </a:r>
            <a:r>
              <a:rPr lang="en-GB" sz="1050" dirty="0">
                <a:solidFill>
                  <a:schemeClr val="tx1"/>
                </a:solidFill>
              </a:rPr>
              <a:t>T Contractor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757690" y="4766113"/>
            <a:ext cx="1232329" cy="7249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Tutors, </a:t>
            </a:r>
            <a:r>
              <a:rPr lang="en-GB" sz="1050" dirty="0" err="1">
                <a:solidFill>
                  <a:schemeClr val="tx1"/>
                </a:solidFill>
              </a:rPr>
              <a:t>Vols</a:t>
            </a:r>
            <a:r>
              <a:rPr lang="en-GB" sz="1050" dirty="0">
                <a:solidFill>
                  <a:schemeClr val="tx1"/>
                </a:solidFill>
              </a:rPr>
              <a:t> and self-managing groups with and for older people</a:t>
            </a:r>
          </a:p>
        </p:txBody>
      </p:sp>
      <p:cxnSp>
        <p:nvCxnSpPr>
          <p:cNvPr id="41" name="Elbow Connector 40"/>
          <p:cNvCxnSpPr>
            <a:stCxn id="20" idx="0"/>
            <a:endCxn id="4" idx="2"/>
          </p:cNvCxnSpPr>
          <p:nvPr/>
        </p:nvCxnSpPr>
        <p:spPr>
          <a:xfrm rot="5400000" flipH="1" flipV="1">
            <a:off x="2590800" y="539585"/>
            <a:ext cx="601363" cy="3591697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21" idx="0"/>
            <a:endCxn id="4" idx="2"/>
          </p:cNvCxnSpPr>
          <p:nvPr/>
        </p:nvCxnSpPr>
        <p:spPr>
          <a:xfrm rot="16200000" flipV="1">
            <a:off x="4388883" y="2333199"/>
            <a:ext cx="601363" cy="4468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0" idx="2"/>
            <a:endCxn id="25" idx="0"/>
          </p:cNvCxnSpPr>
          <p:nvPr/>
        </p:nvCxnSpPr>
        <p:spPr>
          <a:xfrm>
            <a:off x="1095633" y="3361042"/>
            <a:ext cx="0" cy="3871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25" idx="2"/>
            <a:endCxn id="26" idx="0"/>
          </p:cNvCxnSpPr>
          <p:nvPr/>
        </p:nvCxnSpPr>
        <p:spPr>
          <a:xfrm rot="5400000">
            <a:off x="832023" y="4506102"/>
            <a:ext cx="296563" cy="230659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27" idx="0"/>
            <a:endCxn id="25" idx="2"/>
          </p:cNvCxnSpPr>
          <p:nvPr/>
        </p:nvCxnSpPr>
        <p:spPr>
          <a:xfrm rot="16200000" flipV="1">
            <a:off x="1330412" y="4238372"/>
            <a:ext cx="296563" cy="766119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28" idx="0"/>
            <a:endCxn id="25" idx="2"/>
          </p:cNvCxnSpPr>
          <p:nvPr/>
        </p:nvCxnSpPr>
        <p:spPr>
          <a:xfrm rot="16200000" flipV="1">
            <a:off x="1857633" y="3711151"/>
            <a:ext cx="296563" cy="1820561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26" idx="2"/>
            <a:endCxn id="29" idx="0"/>
          </p:cNvCxnSpPr>
          <p:nvPr/>
        </p:nvCxnSpPr>
        <p:spPr>
          <a:xfrm>
            <a:off x="864974" y="5313409"/>
            <a:ext cx="0" cy="3459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30" idx="0"/>
            <a:endCxn id="26" idx="2"/>
          </p:cNvCxnSpPr>
          <p:nvPr/>
        </p:nvCxnSpPr>
        <p:spPr>
          <a:xfrm rot="16200000" flipV="1">
            <a:off x="1190367" y="4988016"/>
            <a:ext cx="345992" cy="996778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21" idx="2"/>
            <a:endCxn id="31" idx="0"/>
          </p:cNvCxnSpPr>
          <p:nvPr/>
        </p:nvCxnSpPr>
        <p:spPr>
          <a:xfrm flipH="1">
            <a:off x="4691797" y="3361042"/>
            <a:ext cx="1" cy="3871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3987119" y="568415"/>
            <a:ext cx="1383957" cy="420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Trustees</a:t>
            </a:r>
            <a:endParaRPr lang="en-GB" sz="1050" b="1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>
            <a:stCxn id="37" idx="2"/>
            <a:endCxn id="4" idx="0"/>
          </p:cNvCxnSpPr>
          <p:nvPr/>
        </p:nvCxnSpPr>
        <p:spPr>
          <a:xfrm>
            <a:off x="4679098" y="988543"/>
            <a:ext cx="8232" cy="1812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495E2362-C239-4A9A-9686-79254941D0E8}"/>
              </a:ext>
            </a:extLst>
          </p:cNvPr>
          <p:cNvSpPr/>
          <p:nvPr/>
        </p:nvSpPr>
        <p:spPr>
          <a:xfrm>
            <a:off x="4722171" y="4769713"/>
            <a:ext cx="922638" cy="5436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Welfare Benefits Staff Member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F7D7EEC-D6B9-4131-B253-D6D974572775}"/>
              </a:ext>
            </a:extLst>
          </p:cNvPr>
          <p:cNvSpPr/>
          <p:nvPr/>
        </p:nvSpPr>
        <p:spPr>
          <a:xfrm>
            <a:off x="5792318" y="4769713"/>
            <a:ext cx="813744" cy="5436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Older People Worker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775A960-5FF4-4DD4-BA0A-84B8373D33E8}"/>
              </a:ext>
            </a:extLst>
          </p:cNvPr>
          <p:cNvSpPr/>
          <p:nvPr/>
        </p:nvSpPr>
        <p:spPr>
          <a:xfrm>
            <a:off x="4722171" y="5659401"/>
            <a:ext cx="922638" cy="5436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Advice Volunteer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500745F-C5CB-4187-A31D-AC22E6C009B5}"/>
              </a:ext>
            </a:extLst>
          </p:cNvPr>
          <p:cNvSpPr/>
          <p:nvPr/>
        </p:nvSpPr>
        <p:spPr>
          <a:xfrm>
            <a:off x="7005511" y="2636114"/>
            <a:ext cx="1383957" cy="7249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tx1"/>
                </a:solidFill>
              </a:rPr>
              <a:t>WLAS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6AEC8B4D-0894-4CAE-A706-530B14203293}"/>
              </a:ext>
            </a:extLst>
          </p:cNvPr>
          <p:cNvCxnSpPr>
            <a:stCxn id="4" idx="3"/>
            <a:endCxn id="52" idx="0"/>
          </p:cNvCxnSpPr>
          <p:nvPr/>
        </p:nvCxnSpPr>
        <p:spPr>
          <a:xfrm>
            <a:off x="5766487" y="1602265"/>
            <a:ext cx="1931003" cy="1033849"/>
          </a:xfrm>
          <a:prstGeom prst="bentConnector2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F2D45080-2FDF-4587-B2A2-54AB5814D174}"/>
              </a:ext>
            </a:extLst>
          </p:cNvPr>
          <p:cNvSpPr txBox="1"/>
          <p:nvPr/>
        </p:nvSpPr>
        <p:spPr>
          <a:xfrm>
            <a:off x="448104" y="6364423"/>
            <a:ext cx="83815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Notes – Trustees have collective responsibility but unless specifically appointed do not have individual authority. Only Honorary Officers have individual authority delegated to them. The Treasurer for Finance</a:t>
            </a:r>
            <a:r>
              <a:rPr lang="en-US" sz="800"/>
              <a:t>, the </a:t>
            </a:r>
            <a:r>
              <a:rPr lang="en-US" sz="800" dirty="0"/>
              <a:t>Chair and Vice Chair for all the other things. </a:t>
            </a:r>
            <a:endParaRPr lang="en-GB" sz="800" dirty="0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1466A5A-B5C1-4434-99E6-9E9D1D961737}"/>
              </a:ext>
            </a:extLst>
          </p:cNvPr>
          <p:cNvCxnSpPr>
            <a:stCxn id="46" idx="2"/>
            <a:endCxn id="50" idx="0"/>
          </p:cNvCxnSpPr>
          <p:nvPr/>
        </p:nvCxnSpPr>
        <p:spPr>
          <a:xfrm>
            <a:off x="5183490" y="5313409"/>
            <a:ext cx="0" cy="3459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B743EEB1-621F-4FBF-90BF-20447B4A2F2C}"/>
              </a:ext>
            </a:extLst>
          </p:cNvPr>
          <p:cNvCxnSpPr>
            <a:stCxn id="25" idx="2"/>
            <a:endCxn id="34" idx="0"/>
          </p:cNvCxnSpPr>
          <p:nvPr/>
        </p:nvCxnSpPr>
        <p:spPr>
          <a:xfrm rot="16200000" flipH="1">
            <a:off x="2451252" y="3117531"/>
            <a:ext cx="296563" cy="3007800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3DAE033C-BB55-4970-B212-8310DA9107A3}"/>
              </a:ext>
            </a:extLst>
          </p:cNvPr>
          <p:cNvCxnSpPr>
            <a:stCxn id="25" idx="2"/>
            <a:endCxn id="46" idx="0"/>
          </p:cNvCxnSpPr>
          <p:nvPr/>
        </p:nvCxnSpPr>
        <p:spPr>
          <a:xfrm rot="16200000" flipH="1">
            <a:off x="2991280" y="2577502"/>
            <a:ext cx="296563" cy="4087857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BC0AC279-7A1A-44BB-9972-F6A32E065686}"/>
              </a:ext>
            </a:extLst>
          </p:cNvPr>
          <p:cNvCxnSpPr>
            <a:stCxn id="25" idx="2"/>
            <a:endCxn id="48" idx="0"/>
          </p:cNvCxnSpPr>
          <p:nvPr/>
        </p:nvCxnSpPr>
        <p:spPr>
          <a:xfrm rot="16200000" flipH="1">
            <a:off x="3499130" y="2069652"/>
            <a:ext cx="296563" cy="510355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9A97733C-80FD-4C3A-B29B-0BE7E8F92C38}"/>
              </a:ext>
            </a:extLst>
          </p:cNvPr>
          <p:cNvCxnSpPr>
            <a:stCxn id="25" idx="2"/>
            <a:endCxn id="35" idx="0"/>
          </p:cNvCxnSpPr>
          <p:nvPr/>
        </p:nvCxnSpPr>
        <p:spPr>
          <a:xfrm rot="16200000" flipH="1">
            <a:off x="4088263" y="1480520"/>
            <a:ext cx="292963" cy="6278222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047DA4A9-DB69-44F6-996E-BFD8BD504A96}"/>
              </a:ext>
            </a:extLst>
          </p:cNvPr>
          <p:cNvSpPr txBox="1"/>
          <p:nvPr/>
        </p:nvSpPr>
        <p:spPr>
          <a:xfrm>
            <a:off x="403654" y="446221"/>
            <a:ext cx="28847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Franklin Gothic Demi Cond" panose="020B0706030402020204" pitchFamily="34" charset="0"/>
              </a:rPr>
              <a:t>Waterloo Action Centre</a:t>
            </a:r>
            <a:endParaRPr lang="en-GB" sz="2400" dirty="0">
              <a:latin typeface="Franklin Gothic Demi Cond" panose="020B07060304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4E4922-ADD9-46E3-A395-83B570A172E5}"/>
              </a:ext>
            </a:extLst>
          </p:cNvPr>
          <p:cNvSpPr txBox="1"/>
          <p:nvPr/>
        </p:nvSpPr>
        <p:spPr>
          <a:xfrm>
            <a:off x="5887954" y="136694"/>
            <a:ext cx="2971800" cy="1338828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All </a:t>
            </a:r>
            <a:r>
              <a:rPr lang="en-US" sz="900" dirty="0" err="1"/>
              <a:t>organisations</a:t>
            </a:r>
            <a:r>
              <a:rPr lang="en-US" sz="900" dirty="0"/>
              <a:t> have to have a system .WAC's structure  is that David Andrews is the Centre Co-</a:t>
            </a:r>
            <a:r>
              <a:rPr lang="en-US" sz="900" dirty="0" err="1"/>
              <a:t>ordinator</a:t>
            </a:r>
            <a:r>
              <a:rPr lang="en-US" sz="900" dirty="0"/>
              <a:t> . He is managed by WAC's Chair or Vice Chair. If in doubt ask David who to go to. David  is responsible for everything except finance.  Wasim , the finance worker , is managed by WAC's Treasurer.</a:t>
            </a:r>
          </a:p>
          <a:p>
            <a:r>
              <a:rPr lang="en-US" sz="900" dirty="0"/>
              <a:t>If you want to communicate with WAC Trustees as a whole you can leave the message with David Andrews , in the red draw in reception labelled Vice Chair. </a:t>
            </a:r>
            <a:endParaRPr lang="en-GB" sz="9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18FD3A-DCEA-478D-A549-0F4D2088DE40}"/>
              </a:ext>
            </a:extLst>
          </p:cNvPr>
          <p:cNvSpPr txBox="1"/>
          <p:nvPr/>
        </p:nvSpPr>
        <p:spPr>
          <a:xfrm>
            <a:off x="309424" y="113274"/>
            <a:ext cx="11095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Updated 6/3/24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424759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761E7A724C2A418F2E7B85C1617115" ma:contentTypeVersion="18" ma:contentTypeDescription="Create a new document." ma:contentTypeScope="" ma:versionID="3b174f46bae65abf12a5124198b37ad7">
  <xsd:schema xmlns:xsd="http://www.w3.org/2001/XMLSchema" xmlns:xs="http://www.w3.org/2001/XMLSchema" xmlns:p="http://schemas.microsoft.com/office/2006/metadata/properties" xmlns:ns3="f57271e2-948e-4f2b-a4ba-f68e14c9c17f" xmlns:ns4="587fa712-7c33-4d89-be84-253df306dabf" targetNamespace="http://schemas.microsoft.com/office/2006/metadata/properties" ma:root="true" ma:fieldsID="ed775cd3a6b4e309b26b517d41d09b73" ns3:_="" ns4:_="">
    <xsd:import namespace="f57271e2-948e-4f2b-a4ba-f68e14c9c17f"/>
    <xsd:import namespace="587fa712-7c33-4d89-be84-253df306da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_activity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7271e2-948e-4f2b-a4ba-f68e14c9c17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7fa712-7c33-4d89-be84-253df306da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_activity" ma:index="24" nillable="true" ma:displayName="_activity" ma:hidden="true" ma:internalName="_activity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87fa712-7c33-4d89-be84-253df306dabf" xsi:nil="true"/>
  </documentManagement>
</p:properties>
</file>

<file path=customXml/itemProps1.xml><?xml version="1.0" encoding="utf-8"?>
<ds:datastoreItem xmlns:ds="http://schemas.openxmlformats.org/officeDocument/2006/customXml" ds:itemID="{4E8F3D84-9CC6-4792-9077-90DC8302B1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7271e2-948e-4f2b-a4ba-f68e14c9c17f"/>
    <ds:schemaRef ds:uri="587fa712-7c33-4d89-be84-253df306da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BE9CD8-9FFA-4595-9E84-10DF947919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92F48E-4978-4A23-B664-8B312E8BF4E9}">
  <ds:schemaRefs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587fa712-7c33-4d89-be84-253df306dabf"/>
    <ds:schemaRef ds:uri="http://schemas.microsoft.com/office/infopath/2007/PartnerControls"/>
    <ds:schemaRef ds:uri="http://schemas.openxmlformats.org/package/2006/metadata/core-properties"/>
    <ds:schemaRef ds:uri="f57271e2-948e-4f2b-a4ba-f68e14c9c17f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</TotalTime>
  <Words>216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Franklin Gothic Demi Cond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Andrews</dc:creator>
  <cp:lastModifiedBy>David Andrews</cp:lastModifiedBy>
  <cp:revision>23</cp:revision>
  <cp:lastPrinted>2024-02-29T16:13:21Z</cp:lastPrinted>
  <dcterms:created xsi:type="dcterms:W3CDTF">2018-09-17T11:47:24Z</dcterms:created>
  <dcterms:modified xsi:type="dcterms:W3CDTF">2025-04-29T12:21:59Z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0x0101001F761E7A724C2A418F2E7B85C1617115</vt:lpwstr>
  </property>
</Properties>
</file>